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1"/>
  </p:handoutMasterIdLst>
  <p:sldIdLst>
    <p:sldId id="302" r:id="rId3"/>
    <p:sldId id="274" r:id="rId4"/>
    <p:sldId id="292" r:id="rId5"/>
    <p:sldId id="288" r:id="rId6"/>
    <p:sldId id="293" r:id="rId7"/>
    <p:sldId id="294" r:id="rId8"/>
    <p:sldId id="295" r:id="rId9"/>
    <p:sldId id="29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139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061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01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563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051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2283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19184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2926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02074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6849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4860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39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1816100" y="3009900"/>
            <a:ext cx="56261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 multiplicatifs. 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97B935B-9798-DB54-3505-DB84AEE262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311" y="3956745"/>
            <a:ext cx="1854689" cy="281948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332597" y="1491515"/>
            <a:ext cx="7287403" cy="4964703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640080" y="2131304"/>
            <a:ext cx="6797040" cy="3235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prépare la table de la fête.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y a 25 personnes qui mangent. Je mets trois couverts pour chacun.</a:t>
            </a:r>
            <a:endParaRPr lang="fr-FR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couverts y a-t-il au total? </a:t>
            </a:r>
            <a:endParaRPr lang="fr-FR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comprends le problème.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05E045C-A47D-9F91-7245-88150B2172BB}"/>
              </a:ext>
            </a:extLst>
          </p:cNvPr>
          <p:cNvSpPr txBox="1"/>
          <p:nvPr/>
        </p:nvSpPr>
        <p:spPr>
          <a:xfrm>
            <a:off x="3435206" y="2795322"/>
            <a:ext cx="463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représente le problème.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38B1B44-D3F9-159A-B176-176BB7E8A6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415841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calcule la réponse.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9835C03-C137-2A0A-2AF7-AC71A4E2DF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01851" y="561741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réponds à la question.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C8F73C6-344D-6794-D5FD-3BF3EA118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47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2" grpId="0"/>
      <p:bldP spid="13" grpId="0"/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total de couverts.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023472-69E4-D6E1-F9DA-872AC1606101}"/>
              </a:ext>
            </a:extLst>
          </p:cNvPr>
          <p:cNvSpPr/>
          <p:nvPr/>
        </p:nvSpPr>
        <p:spPr>
          <a:xfrm>
            <a:off x="2079883" y="4153213"/>
            <a:ext cx="3240000" cy="53489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Couverts ?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27DF395-93DB-D1E1-0D26-1216AA847AB0}"/>
              </a:ext>
            </a:extLst>
          </p:cNvPr>
          <p:cNvSpPr/>
          <p:nvPr/>
        </p:nvSpPr>
        <p:spPr>
          <a:xfrm>
            <a:off x="2079883" y="4688110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5B08B7-A29A-A6E5-D405-EFCAE8D220CD}"/>
              </a:ext>
            </a:extLst>
          </p:cNvPr>
          <p:cNvSpPr/>
          <p:nvPr/>
        </p:nvSpPr>
        <p:spPr>
          <a:xfrm>
            <a:off x="2439883" y="4688110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BE65071-E37F-6992-8E0B-CDC34B031407}"/>
              </a:ext>
            </a:extLst>
          </p:cNvPr>
          <p:cNvSpPr/>
          <p:nvPr/>
        </p:nvSpPr>
        <p:spPr>
          <a:xfrm>
            <a:off x="4599883" y="4688110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AE2766-175C-A5ED-B2F7-F9CEC1737650}"/>
              </a:ext>
            </a:extLst>
          </p:cNvPr>
          <p:cNvSpPr/>
          <p:nvPr/>
        </p:nvSpPr>
        <p:spPr>
          <a:xfrm>
            <a:off x="4959883" y="4688110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21" name="Accolade fermante 20">
            <a:extLst>
              <a:ext uri="{FF2B5EF4-FFF2-40B4-BE49-F238E27FC236}">
                <a16:creationId xmlns:a16="http://schemas.microsoft.com/office/drawing/2014/main" id="{DF6D92EB-D363-EADC-0C43-DEA6074A65B1}"/>
              </a:ext>
            </a:extLst>
          </p:cNvPr>
          <p:cNvSpPr/>
          <p:nvPr/>
        </p:nvSpPr>
        <p:spPr>
          <a:xfrm rot="5400000">
            <a:off x="3521427" y="3903956"/>
            <a:ext cx="356909" cy="3239999"/>
          </a:xfrm>
          <a:prstGeom prst="rightBrace">
            <a:avLst>
              <a:gd name="adj1" fmla="val 2032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F8D541-7FE4-436B-25C2-5CF488F9D7C7}"/>
              </a:ext>
            </a:extLst>
          </p:cNvPr>
          <p:cNvSpPr/>
          <p:nvPr/>
        </p:nvSpPr>
        <p:spPr>
          <a:xfrm>
            <a:off x="3134832" y="5660109"/>
            <a:ext cx="1278540" cy="539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25 fois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25FC6C9-B305-0011-2999-2C78FCB3AD05}"/>
              </a:ext>
            </a:extLst>
          </p:cNvPr>
          <p:cNvSpPr/>
          <p:nvPr/>
        </p:nvSpPr>
        <p:spPr>
          <a:xfrm>
            <a:off x="2961343" y="4747282"/>
            <a:ext cx="1278540" cy="539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  <p:bldP spid="15" grpId="0" animBg="1"/>
      <p:bldP spid="25" grpId="0" animBg="1"/>
      <p:bldP spid="8" grpId="0" animBg="1"/>
      <p:bldP spid="19" grpId="0" animBg="1"/>
      <p:bldP spid="20" grpId="0" animBg="1"/>
      <p:bldP spid="21" grpId="0" animBg="1"/>
      <p:bldP spid="22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75 couverts.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508499" y="4213600"/>
            <a:ext cx="1862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25 × 3 = …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0F01032-D1B8-48D2-F3F6-D6908B4A5ABF}"/>
              </a:ext>
            </a:extLst>
          </p:cNvPr>
          <p:cNvSpPr txBox="1"/>
          <p:nvPr/>
        </p:nvSpPr>
        <p:spPr>
          <a:xfrm>
            <a:off x="4935886" y="4213599"/>
            <a:ext cx="6387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75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16F92C-7388-9AF5-2417-97379792DF72}"/>
              </a:ext>
            </a:extLst>
          </p:cNvPr>
          <p:cNvSpPr/>
          <p:nvPr/>
        </p:nvSpPr>
        <p:spPr>
          <a:xfrm>
            <a:off x="2602397" y="1290722"/>
            <a:ext cx="3240000" cy="53489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Couverts ?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2910CA3-D9A8-CEC8-B46B-822AC7F777A9}"/>
              </a:ext>
            </a:extLst>
          </p:cNvPr>
          <p:cNvSpPr/>
          <p:nvPr/>
        </p:nvSpPr>
        <p:spPr>
          <a:xfrm>
            <a:off x="2602397" y="1825619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0CC1743-48C2-E59E-345A-888C206B884C}"/>
              </a:ext>
            </a:extLst>
          </p:cNvPr>
          <p:cNvSpPr/>
          <p:nvPr/>
        </p:nvSpPr>
        <p:spPr>
          <a:xfrm>
            <a:off x="2962397" y="1825619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AA5A9E1-911A-3327-09E2-F2426F4542D2}"/>
              </a:ext>
            </a:extLst>
          </p:cNvPr>
          <p:cNvSpPr/>
          <p:nvPr/>
        </p:nvSpPr>
        <p:spPr>
          <a:xfrm>
            <a:off x="5122397" y="1825619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2548EEF-93AD-DE94-8A29-232CBA27A6F4}"/>
              </a:ext>
            </a:extLst>
          </p:cNvPr>
          <p:cNvSpPr/>
          <p:nvPr/>
        </p:nvSpPr>
        <p:spPr>
          <a:xfrm>
            <a:off x="5482397" y="1825619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27" name="Accolade fermante 26">
            <a:extLst>
              <a:ext uri="{FF2B5EF4-FFF2-40B4-BE49-F238E27FC236}">
                <a16:creationId xmlns:a16="http://schemas.microsoft.com/office/drawing/2014/main" id="{68AD4767-5AB9-E221-A6DE-1CF5E37D98D4}"/>
              </a:ext>
            </a:extLst>
          </p:cNvPr>
          <p:cNvSpPr/>
          <p:nvPr/>
        </p:nvSpPr>
        <p:spPr>
          <a:xfrm rot="5400000">
            <a:off x="4043941" y="1041465"/>
            <a:ext cx="356909" cy="3239999"/>
          </a:xfrm>
          <a:prstGeom prst="rightBrace">
            <a:avLst>
              <a:gd name="adj1" fmla="val 2032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1A256A8-73F4-CFE6-6070-1F2365178994}"/>
              </a:ext>
            </a:extLst>
          </p:cNvPr>
          <p:cNvSpPr/>
          <p:nvPr/>
        </p:nvSpPr>
        <p:spPr>
          <a:xfrm>
            <a:off x="3657346" y="2797618"/>
            <a:ext cx="1278540" cy="539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25 fois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73B6967-9BC8-FDB0-FA60-95806C5B68A4}"/>
              </a:ext>
            </a:extLst>
          </p:cNvPr>
          <p:cNvSpPr/>
          <p:nvPr/>
        </p:nvSpPr>
        <p:spPr>
          <a:xfrm>
            <a:off x="3483857" y="1884791"/>
            <a:ext cx="1278540" cy="539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24493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8" grpId="0"/>
      <p:bldP spid="21" grpId="0"/>
      <p:bldP spid="22" grpId="0"/>
      <p:bldP spid="4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306663" y="1500225"/>
            <a:ext cx="7287403" cy="4378062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611420" y="2330658"/>
            <a:ext cx="6677891" cy="1947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range ma bibliothèque. J’ai 5 étagères de 12 livres chacune.</a:t>
            </a:r>
            <a:endParaRPr lang="fr-FR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</a:t>
            </a:r>
            <a:r>
              <a:rPr lang="fr-FR" sz="36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livres ai-je en tout ? </a:t>
            </a:r>
            <a:endParaRPr lang="fr-FR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24E894D-9E65-540E-50D2-9E905C5753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021" y="5081451"/>
            <a:ext cx="3230089" cy="177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558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comprends le problème.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05E045C-A47D-9F91-7245-88150B2172BB}"/>
              </a:ext>
            </a:extLst>
          </p:cNvPr>
          <p:cNvSpPr txBox="1"/>
          <p:nvPr/>
        </p:nvSpPr>
        <p:spPr>
          <a:xfrm>
            <a:off x="3435206" y="2795322"/>
            <a:ext cx="463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représente le problème.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38B1B44-D3F9-159A-B176-176BB7E8A6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415841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calcule la réponse.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9835C03-C137-2A0A-2AF7-AC71A4E2DF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01851" y="561741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réponds à la question.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C8F73C6-344D-6794-D5FD-3BF3EA118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8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2" grpId="0"/>
      <p:bldP spid="13" grpId="0"/>
      <p:bldP spid="16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cherche le nombre de livres au total.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J’ai </a:t>
            </a:r>
            <a:r>
              <a:rPr lang="fr-FR" sz="3200">
                <a:solidFill>
                  <a:srgbClr val="C00000"/>
                </a:solidFill>
                <a:latin typeface="Cursive standard" pitchFamily="2" charset="0"/>
              </a:rPr>
              <a:t>60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 livres.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fr-FR" sz="3200" dirty="0">
                <a:solidFill>
                  <a:srgbClr val="C00000"/>
                </a:solidFill>
              </a:rPr>
              <a:t>5 × 12 = 5 × 10 + 5 × 2 = 60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représente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A1B0D958-2A79-4179-DD31-BC8CFA5EF726}"/>
              </a:ext>
            </a:extLst>
          </p:cNvPr>
          <p:cNvGrpSpPr/>
          <p:nvPr/>
        </p:nvGrpSpPr>
        <p:grpSpPr>
          <a:xfrm>
            <a:off x="6474545" y="2677794"/>
            <a:ext cx="2301240" cy="889348"/>
            <a:chOff x="5543062" y="2920652"/>
            <a:chExt cx="3600938" cy="115955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8CE876F-505A-7195-7E8A-696050C32264}"/>
                </a:ext>
              </a:extLst>
            </p:cNvPr>
            <p:cNvSpPr/>
            <p:nvPr/>
          </p:nvSpPr>
          <p:spPr>
            <a:xfrm>
              <a:off x="5543063" y="2920652"/>
              <a:ext cx="3600937" cy="5639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Total ? 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5DE8AE1-53A0-3C3C-4C39-4F5460574C6D}"/>
                </a:ext>
              </a:extLst>
            </p:cNvPr>
            <p:cNvSpPr/>
            <p:nvPr/>
          </p:nvSpPr>
          <p:spPr>
            <a:xfrm>
              <a:off x="6470061" y="3516259"/>
              <a:ext cx="1809937" cy="56394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/>
                <a:t>…</a:t>
              </a:r>
              <a:endParaRPr lang="fr-FR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05C7544-9712-E3BD-350A-FED8E91CACAF}"/>
                </a:ext>
              </a:extLst>
            </p:cNvPr>
            <p:cNvSpPr/>
            <p:nvPr/>
          </p:nvSpPr>
          <p:spPr>
            <a:xfrm>
              <a:off x="8280000" y="3516256"/>
              <a:ext cx="864000" cy="56394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/>
                <a:t>12</a:t>
              </a:r>
              <a:endParaRPr lang="fr-FR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E1164C-1CC4-1CA1-6C80-669FC93663C9}"/>
                </a:ext>
              </a:extLst>
            </p:cNvPr>
            <p:cNvSpPr/>
            <p:nvPr/>
          </p:nvSpPr>
          <p:spPr>
            <a:xfrm>
              <a:off x="5543062" y="3516256"/>
              <a:ext cx="900000" cy="56394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/>
                <a:t>12</a:t>
              </a:r>
              <a:endParaRPr lang="fr-FR" dirty="0"/>
            </a:p>
          </p:txBody>
        </p:sp>
      </p:grpSp>
      <p:sp>
        <p:nvSpPr>
          <p:cNvPr id="15" name="Accolade fermante 14">
            <a:extLst>
              <a:ext uri="{FF2B5EF4-FFF2-40B4-BE49-F238E27FC236}">
                <a16:creationId xmlns:a16="http://schemas.microsoft.com/office/drawing/2014/main" id="{4EB028AA-467F-0E38-F3D3-8501E2FF0FA0}"/>
              </a:ext>
            </a:extLst>
          </p:cNvPr>
          <p:cNvSpPr/>
          <p:nvPr/>
        </p:nvSpPr>
        <p:spPr>
          <a:xfrm rot="5400000">
            <a:off x="7400653" y="2785799"/>
            <a:ext cx="356909" cy="2086509"/>
          </a:xfrm>
          <a:prstGeom prst="rightBrace">
            <a:avLst>
              <a:gd name="adj1" fmla="val 2032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DB7348E-075E-821C-5D37-8BDE2D5B54AF}"/>
              </a:ext>
            </a:extLst>
          </p:cNvPr>
          <p:cNvSpPr/>
          <p:nvPr/>
        </p:nvSpPr>
        <p:spPr>
          <a:xfrm>
            <a:off x="7049705" y="3801779"/>
            <a:ext cx="1104851" cy="539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5 fois</a:t>
            </a:r>
          </a:p>
        </p:txBody>
      </p:sp>
    </p:spTree>
    <p:extLst>
      <p:ext uri="{BB962C8B-B14F-4D97-AF65-F5344CB8AC3E}">
        <p14:creationId xmlns:p14="http://schemas.microsoft.com/office/powerpoint/2010/main" val="411018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16" grpId="0"/>
      <p:bldP spid="15" grpId="0" animBg="1"/>
      <p:bldP spid="2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3590</TotalTime>
  <Words>250</Words>
  <Application>Microsoft Office PowerPoint</Application>
  <PresentationFormat>Affichage à l'écran (4:3)</PresentationFormat>
  <Paragraphs>67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1_Thème Office</vt:lpstr>
      <vt:lpstr>Présentation PowerPoint</vt:lpstr>
      <vt:lpstr>Cherchez la solution au problème :</vt:lpstr>
      <vt:lpstr>Je cherche en suivant les 4 étapes :</vt:lpstr>
      <vt:lpstr>Je cherche en suivant les 4 étapes :</vt:lpstr>
      <vt:lpstr>Je cherche en suivant les 4 étapes :</vt:lpstr>
      <vt:lpstr>Cherchez la solution au problème :</vt:lpstr>
      <vt:lpstr>Je cherche en suivant les 4 étapes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91</cp:revision>
  <dcterms:created xsi:type="dcterms:W3CDTF">2023-02-07T14:55:57Z</dcterms:created>
  <dcterms:modified xsi:type="dcterms:W3CDTF">2025-08-12T05:44:25Z</dcterms:modified>
</cp:coreProperties>
</file>